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3" r:id="rId3"/>
    <p:sldId id="258" r:id="rId4"/>
    <p:sldId id="331" r:id="rId5"/>
    <p:sldId id="332" r:id="rId6"/>
    <p:sldId id="290" r:id="rId7"/>
    <p:sldId id="256" r:id="rId8"/>
    <p:sldId id="317" r:id="rId9"/>
    <p:sldId id="318" r:id="rId10"/>
    <p:sldId id="334" r:id="rId11"/>
    <p:sldId id="333" r:id="rId12"/>
    <p:sldId id="329" r:id="rId13"/>
    <p:sldId id="323" r:id="rId14"/>
    <p:sldId id="336" r:id="rId15"/>
    <p:sldId id="335" r:id="rId16"/>
    <p:sldId id="337" r:id="rId17"/>
    <p:sldId id="319" r:id="rId18"/>
    <p:sldId id="30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2.png"/><Relationship Id="rId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001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024313"/>
            <a:ext cx="21463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E:\新模板\世博\透明泡泡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0" y="-1571625"/>
            <a:ext cx="1746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E:\新模板\世博\透明泡泡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081338"/>
            <a:ext cx="1981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-3286125"/>
            <a:ext cx="2438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3286125"/>
            <a:ext cx="2438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-1674813"/>
            <a:ext cx="2438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" descr="E:\新模板\世博\透明泡泡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1714500"/>
            <a:ext cx="1905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E:\新模板\世博\透明泡泡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68630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 descr="E:\新模板\世博\透明泡泡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39140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162800"/>
            <a:ext cx="24384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3" descr="E:\新模板\世博\透明泡泡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650" y="6858000"/>
            <a:ext cx="1898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650" y="4114800"/>
            <a:ext cx="24384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3" descr="E:\新模板\世博\透明泡泡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350" y="2024063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" descr="E:\新模板\世博\透明泡泡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650" y="51435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3" descr="E:\新模板\世博\透明泡泡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222500"/>
            <a:ext cx="1981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88" y="3009900"/>
            <a:ext cx="24384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3" descr="E:\新模板\世博\透明泡泡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4600"/>
            <a:ext cx="19812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650" y="2057400"/>
            <a:ext cx="24384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017713"/>
            <a:ext cx="2438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3" descr="E:\新模板\世博\透明泡泡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1974850"/>
            <a:ext cx="1981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3" descr="E:\新模板\世博\透明泡泡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08660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7253288"/>
            <a:ext cx="2438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3" descr="E:\新模板\世博\透明泡泡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68263"/>
            <a:ext cx="2438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3" descr="E:\新模板\世博\透明泡泡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162800"/>
            <a:ext cx="19812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10" descr="88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00400"/>
            <a:ext cx="2371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83176"/>
      </p:ext>
    </p:extLst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54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xit" presetSubtype="544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54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544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544" repeatCount="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2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2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6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15" y="1090622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57874" y="1093780"/>
            <a:ext cx="3050835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Защита моторного привод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626" y="5445224"/>
            <a:ext cx="5362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/>
              <a:t>Предхранители </a:t>
            </a:r>
            <a:r>
              <a:rPr lang="ru-RU" altLang="zh-CN" b="1" dirty="0"/>
              <a:t>для  </a:t>
            </a:r>
            <a:r>
              <a:rPr lang="ru-RU" altLang="zh-CN" b="1" dirty="0" smtClean="0"/>
              <a:t>защиты </a:t>
            </a:r>
            <a:r>
              <a:rPr lang="ru-RU" altLang="zh-CN" b="1" dirty="0"/>
              <a:t>моторного </a:t>
            </a:r>
            <a:r>
              <a:rPr lang="ru-RU" altLang="zh-CN" b="1" dirty="0" smtClean="0"/>
              <a:t>привод</a:t>
            </a:r>
          </a:p>
          <a:p>
            <a:pPr algn="ctr"/>
            <a:r>
              <a:rPr lang="ru-RU" altLang="zh-CN" dirty="0" smtClean="0"/>
              <a:t>Для каждого петания имеется запасной предхранитель</a:t>
            </a:r>
            <a:endParaRPr lang="en-US" altLang="zh-CN" dirty="0"/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1641500"/>
            <a:ext cx="5131668" cy="307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接箭头连接符 17"/>
          <p:cNvCxnSpPr/>
          <p:nvPr/>
        </p:nvCxnSpPr>
        <p:spPr>
          <a:xfrm flipV="1">
            <a:off x="3491880" y="2827771"/>
            <a:ext cx="0" cy="671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5580112" y="2845168"/>
            <a:ext cx="0" cy="671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0" y="111950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81389" y="1122663"/>
            <a:ext cx="812434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/>
              <a:t>Многофункциональный интегрированный и и</a:t>
            </a:r>
            <a:r>
              <a:rPr lang="ru-RU" altLang="zh-CN" b="1" i="1" kern="0" dirty="0" smtClean="0"/>
              <a:t>нтеллектуальный контроль</a:t>
            </a:r>
            <a:endParaRPr lang="en-US" altLang="zh-CN" b="1" i="1" kern="0" dirty="0"/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3" y="1998667"/>
            <a:ext cx="6208723" cy="4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35896" y="1557539"/>
            <a:ext cx="1982532" cy="47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75" tIns="28337" rIns="56675" bIns="28337">
            <a:spAutoFit/>
          </a:bodyPr>
          <a:lstStyle>
            <a:lvl1pPr marL="3429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1pPr>
            <a:lvl2pPr marL="8001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2pPr>
            <a:lvl3pPr marL="12573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3pPr>
            <a:lvl4pPr marL="17145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4pPr>
            <a:lvl5pPr marL="21717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18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 </a:t>
            </a:r>
            <a:r>
              <a:rPr lang="ru-RU" altLang="zh-CN" sz="18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режима передачи</a:t>
            </a:r>
            <a:endParaRPr lang="zh-CN" altLang="en-US" sz="18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0" y="5135741"/>
            <a:ext cx="1342630" cy="12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79" y="109156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20138" y="1094723"/>
            <a:ext cx="224773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zh-CN" b="1" i="1" kern="0" dirty="0" smtClean="0"/>
              <a:t>3  </a:t>
            </a:r>
            <a:r>
              <a:rPr lang="ru-RU" altLang="zh-CN" b="1" i="1" kern="0" dirty="0" smtClean="0"/>
              <a:t>режима передачи</a:t>
            </a:r>
            <a:endParaRPr lang="zh-CN" altLang="en-US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724911" y="3326108"/>
            <a:ext cx="1028700" cy="706437"/>
            <a:chOff x="2562" y="618"/>
            <a:chExt cx="2949" cy="1452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3750469" y="3259453"/>
            <a:ext cx="1028700" cy="706437"/>
            <a:chOff x="2562" y="618"/>
            <a:chExt cx="2949" cy="1452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6771631" y="3237903"/>
            <a:ext cx="1028700" cy="706437"/>
            <a:chOff x="2562" y="618"/>
            <a:chExt cx="2949" cy="1452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870769" y="2188667"/>
            <a:ext cx="0" cy="10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493069" y="2188667"/>
            <a:ext cx="0" cy="10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861783" y="2188667"/>
            <a:ext cx="0" cy="10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84083" y="2188667"/>
            <a:ext cx="0" cy="10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950075" y="2171452"/>
            <a:ext cx="0" cy="10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572375" y="2171452"/>
            <a:ext cx="0" cy="10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2356" y="1775698"/>
            <a:ext cx="1205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Главная сеть </a:t>
            </a:r>
            <a:r>
              <a:rPr lang="en-US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endParaRPr lang="zh-CN" altLang="en-US" sz="1200" dirty="0"/>
          </a:p>
        </p:txBody>
      </p:sp>
      <p:sp>
        <p:nvSpPr>
          <p:cNvPr id="34" name="矩形 33"/>
          <p:cNvSpPr/>
          <p:nvPr/>
        </p:nvSpPr>
        <p:spPr>
          <a:xfrm>
            <a:off x="1412690" y="1952396"/>
            <a:ext cx="1197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Запасна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сеть </a:t>
            </a:r>
            <a:r>
              <a:rPr lang="en-US" altLang="zh-CN" sz="12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endParaRPr lang="zh-CN" altLang="en-US" sz="1200" dirty="0"/>
          </a:p>
        </p:txBody>
      </p:sp>
      <p:sp>
        <p:nvSpPr>
          <p:cNvPr id="35" name="矩形 34"/>
          <p:cNvSpPr/>
          <p:nvPr/>
        </p:nvSpPr>
        <p:spPr>
          <a:xfrm>
            <a:off x="2975679" y="1775695"/>
            <a:ext cx="1205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Главная сеть </a:t>
            </a:r>
            <a:r>
              <a:rPr lang="en-US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endParaRPr lang="zh-CN" altLang="en-US" sz="1200" dirty="0"/>
          </a:p>
        </p:txBody>
      </p:sp>
      <p:sp>
        <p:nvSpPr>
          <p:cNvPr id="36" name="矩形 35"/>
          <p:cNvSpPr/>
          <p:nvPr/>
        </p:nvSpPr>
        <p:spPr>
          <a:xfrm>
            <a:off x="4460392" y="1952395"/>
            <a:ext cx="1264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Запасная сеть </a:t>
            </a:r>
            <a:r>
              <a:rPr lang="en-US" altLang="zh-CN" sz="12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endParaRPr lang="zh-CN" altLang="en-US" sz="1200" dirty="0"/>
          </a:p>
        </p:txBody>
      </p:sp>
      <p:sp>
        <p:nvSpPr>
          <p:cNvPr id="37" name="矩形 36"/>
          <p:cNvSpPr/>
          <p:nvPr/>
        </p:nvSpPr>
        <p:spPr>
          <a:xfrm>
            <a:off x="5940152" y="1775696"/>
            <a:ext cx="1205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Главная сеть </a:t>
            </a:r>
            <a:r>
              <a:rPr lang="en-US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endParaRPr lang="zh-CN" altLang="en-US" sz="1200" dirty="0"/>
          </a:p>
        </p:txBody>
      </p:sp>
      <p:sp>
        <p:nvSpPr>
          <p:cNvPr id="38" name="矩形 37"/>
          <p:cNvSpPr/>
          <p:nvPr/>
        </p:nvSpPr>
        <p:spPr>
          <a:xfrm>
            <a:off x="7570539" y="1952396"/>
            <a:ext cx="843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Г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енератор</a:t>
            </a:r>
            <a:endParaRPr lang="zh-CN" altLang="en-US" sz="1200" dirty="0"/>
          </a:p>
        </p:txBody>
      </p:sp>
      <p:sp>
        <p:nvSpPr>
          <p:cNvPr id="39" name="矩形 38"/>
          <p:cNvSpPr/>
          <p:nvPr/>
        </p:nvSpPr>
        <p:spPr>
          <a:xfrm>
            <a:off x="425550" y="4536637"/>
            <a:ext cx="1555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Переключение и без </a:t>
            </a:r>
          </a:p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самостаятельного </a:t>
            </a:r>
          </a:p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возврата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3103215" y="4535268"/>
            <a:ext cx="24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2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Переключение и </a:t>
            </a:r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</a:t>
            </a:r>
            <a:endParaRPr lang="ru-RU" altLang="zh-CN" sz="12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самостаятельным </a:t>
            </a:r>
            <a:endParaRPr lang="ru-RU" altLang="zh-CN" sz="12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возвратом</a:t>
            </a:r>
            <a:endParaRPr lang="zh-CN" altLang="en-US" sz="12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37404" y="4535269"/>
            <a:ext cx="1555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Переключение и без </a:t>
            </a:r>
          </a:p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самостаятельного </a:t>
            </a:r>
          </a:p>
          <a:p>
            <a:pPr algn="ctr"/>
            <a:r>
              <a:rPr lang="ru-RU" altLang="zh-CN" sz="12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возврата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3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57" y="1055897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69216" y="1059055"/>
            <a:ext cx="133402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Настройка</a:t>
            </a:r>
            <a:endParaRPr lang="en-US" altLang="zh-CN" b="1" i="1" kern="0" dirty="0"/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7" t="17609" r="33963" b="-807"/>
          <a:stretch>
            <a:fillRect/>
          </a:stretch>
        </p:blipFill>
        <p:spPr bwMode="auto">
          <a:xfrm>
            <a:off x="2556155" y="1772816"/>
            <a:ext cx="1920759" cy="29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15176" y="4885727"/>
            <a:ext cx="5523475" cy="10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675" tIns="28337" rIns="56675" bIns="28337">
            <a:spAutoFit/>
          </a:bodyPr>
          <a:lstStyle>
            <a:lvl1pPr marL="3429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1pPr>
            <a:lvl2pPr marL="8001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2pPr>
            <a:lvl3pPr marL="12573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3pPr>
            <a:lvl4pPr marL="17145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4pPr>
            <a:lvl5pPr marL="21717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a.</a:t>
            </a:r>
            <a:r>
              <a:rPr lang="ru-RU" altLang="zh-CN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Настройка на 3 режима передачи</a:t>
            </a:r>
            <a:endParaRPr lang="zh-CN" altLang="en-US" sz="15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b.</a:t>
            </a:r>
            <a:r>
              <a:rPr lang="ru-RU" altLang="zh-CN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Настройка времени задержки срабатывания</a:t>
            </a:r>
            <a:endParaRPr lang="zh-CN" altLang="en-US" sz="15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c.</a:t>
            </a:r>
            <a:r>
              <a:rPr lang="zh-CN" altLang="en-US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5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Настройка значения неисправности </a:t>
            </a:r>
            <a:r>
              <a:rPr lang="ru-RU" altLang="zh-CN" sz="15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перехода </a:t>
            </a:r>
            <a:r>
              <a:rPr lang="ru-RU" altLang="zh-CN" sz="15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напряжения </a:t>
            </a:r>
            <a:endParaRPr lang="zh-CN" altLang="en-US" sz="15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55" y="1566476"/>
            <a:ext cx="1722139" cy="281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57" y="1019396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69216" y="1022554"/>
            <a:ext cx="133402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Настройка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20" y="1754763"/>
            <a:ext cx="6323030" cy="386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0" y="1686355"/>
            <a:ext cx="2671798" cy="386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istrator\Desktop\{_AQECQGJ57OR67IIKW5F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93265"/>
            <a:ext cx="80295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03" y="112077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5462" y="1123933"/>
            <a:ext cx="130997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Установка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0" y="1395028"/>
            <a:ext cx="1022196" cy="68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72" y="3662181"/>
            <a:ext cx="929591" cy="74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37133" y="1805316"/>
            <a:ext cx="3522268" cy="70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675" tIns="28337" rIns="56675" bIns="28337">
            <a:spAutoFit/>
          </a:bodyPr>
          <a:lstStyle>
            <a:lvl1pPr marL="3429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1pPr>
            <a:lvl2pPr marL="8001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2pPr>
            <a:lvl3pPr marL="12573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3pPr>
            <a:lvl4pPr marL="17145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4pPr>
            <a:lvl5pPr marL="2171700" indent="-342900" algn="l" eaLnBrk="0" hangingPunct="0"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Verdana" pitchFamily="34" charset="0"/>
                <a:ea typeface="黑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a.</a:t>
            </a:r>
            <a:r>
              <a:rPr lang="ru-RU" altLang="zh-CN" sz="14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Установка внутри шкафа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b.</a:t>
            </a:r>
            <a:r>
              <a:rPr lang="ru-RU" altLang="zh-CN" sz="14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4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Вынос контроллера на панель шкафа</a:t>
            </a:r>
            <a:endParaRPr lang="zh-CN" altLang="en-US" sz="14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5730640" y="3888107"/>
            <a:ext cx="288032" cy="2932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75" y="1020566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16534" y="1023724"/>
            <a:ext cx="251222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Подсоединение вводов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1" y="1376166"/>
            <a:ext cx="6549554" cy="502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69" y="4365104"/>
            <a:ext cx="1688439" cy="98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795856" y="5550813"/>
            <a:ext cx="3039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1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При установке между контактом и крепежным </a:t>
            </a:r>
          </a:p>
          <a:p>
            <a:pPr algn="ctr"/>
            <a:r>
              <a:rPr lang="ru-RU" altLang="zh-CN" sz="11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элементом </a:t>
            </a:r>
            <a:r>
              <a:rPr lang="ru-RU" altLang="zh-CN" sz="11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1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устанавливается медная шина</a:t>
            </a:r>
            <a:endParaRPr lang="zh-CN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42" y="1048407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5201" y="1051565"/>
            <a:ext cx="150073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Примечание</a:t>
            </a:r>
            <a:endParaRPr lang="en-US" altLang="zh-CN" b="1" i="1" kern="0" dirty="0"/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97" y="2060848"/>
            <a:ext cx="3038797" cy="196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9" y="2060848"/>
            <a:ext cx="2965896" cy="196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98689" y="4351250"/>
            <a:ext cx="1907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1.Автоматическая установка</a:t>
            </a:r>
          </a:p>
          <a:p>
            <a:r>
              <a:rPr lang="ru-RU" altLang="zh-CN" sz="11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2.Ручная установка</a:t>
            </a:r>
            <a:endParaRPr lang="zh-CN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97963" y="4542963"/>
            <a:ext cx="287129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1.При установке трёхфазных автоматов </a:t>
            </a:r>
          </a:p>
          <a:p>
            <a:r>
              <a:rPr lang="ru-RU" altLang="zh-CN" sz="11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</a:t>
            </a:r>
            <a:r>
              <a:rPr lang="ru-RU" altLang="zh-CN" sz="11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тавятся </a:t>
            </a:r>
            <a:r>
              <a:rPr lang="ru-RU" altLang="zh-CN" sz="1100" dirty="0" smtClean="0"/>
              <a:t>нейтралы (полюс </a:t>
            </a:r>
            <a:r>
              <a:rPr lang="en-US" altLang="zh-CN" sz="1100" dirty="0" smtClean="0"/>
              <a:t>N</a:t>
            </a:r>
            <a:r>
              <a:rPr lang="ru-RU" altLang="zh-CN" sz="1100" dirty="0" smtClean="0"/>
              <a:t>)</a:t>
            </a:r>
            <a:r>
              <a:rPr lang="en-US" altLang="zh-CN" sz="1100" dirty="0" smtClean="0"/>
              <a:t> </a:t>
            </a:r>
            <a:r>
              <a:rPr lang="ru-RU" altLang="zh-CN" sz="1100" dirty="0" smtClean="0"/>
              <a:t>при вводной</a:t>
            </a:r>
          </a:p>
          <a:p>
            <a:r>
              <a:rPr lang="ru-RU" altLang="zh-CN" sz="1100" dirty="0" smtClean="0">
                <a:latin typeface="Times New Roman" pitchFamily="18" charset="0"/>
                <a:cs typeface="Times New Roman" pitchFamily="18" charset="0"/>
              </a:rPr>
              <a:t>Стороне</a:t>
            </a:r>
          </a:p>
          <a:p>
            <a:endParaRPr lang="ru-RU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zh-CN" sz="11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altLang="zh-CN" sz="11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При установке </a:t>
            </a:r>
            <a:r>
              <a:rPr lang="ru-RU" altLang="zh-CN" sz="11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четырёхфазных автоматов </a:t>
            </a:r>
            <a:endParaRPr lang="ru-RU" altLang="zh-CN" sz="1100" dirty="0">
              <a:solidFill>
                <a:srgbClr val="333333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ru-RU" altLang="zh-CN" sz="1100" dirty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</a:t>
            </a:r>
            <a:r>
              <a:rPr lang="ru-RU" altLang="zh-CN" sz="1100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е ставятся </a:t>
            </a:r>
            <a:r>
              <a:rPr lang="ru-RU" altLang="zh-CN" sz="1100" dirty="0"/>
              <a:t>нейтралы (полюс </a:t>
            </a:r>
            <a:r>
              <a:rPr lang="en-US" altLang="zh-CN" sz="1100" dirty="0"/>
              <a:t>N</a:t>
            </a:r>
            <a:r>
              <a:rPr lang="ru-RU" altLang="zh-CN" sz="1100" dirty="0"/>
              <a:t>) при </a:t>
            </a:r>
            <a:endParaRPr lang="ru-RU" altLang="zh-CN" sz="1100" dirty="0" smtClean="0"/>
          </a:p>
          <a:p>
            <a:r>
              <a:rPr lang="ru-RU" altLang="zh-CN" sz="1100" dirty="0" smtClean="0"/>
              <a:t>Вводной</a:t>
            </a:r>
            <a:r>
              <a:rPr lang="ru-RU" altLang="zh-CN" sz="1100" dirty="0" smtClean="0">
                <a:latin typeface="Times New Roman" pitchFamily="18" charset="0"/>
                <a:cs typeface="Times New Roman" pitchFamily="18" charset="0"/>
              </a:rPr>
              <a:t> стороне</a:t>
            </a:r>
            <a:endParaRPr lang="ru-RU" altLang="zh-CN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895813" y="3041367"/>
            <a:ext cx="0" cy="1246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2052637" y="3184175"/>
            <a:ext cx="0" cy="960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7205" y="2564904"/>
            <a:ext cx="636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4800" b="1" dirty="0" smtClean="0"/>
              <a:t>Спасибо за внимание</a:t>
            </a:r>
            <a:endParaRPr lang="zh-CN" altLang="en-US" sz="4800" b="1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89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8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69680" y="1852183"/>
            <a:ext cx="500464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b="1" dirty="0" smtClean="0">
                <a:cs typeface="Arial" pitchFamily="34" charset="0"/>
              </a:rPr>
              <a:t>Устройство автоматического ввода резерва </a:t>
            </a:r>
            <a:r>
              <a:rPr lang="en-US" altLang="zh-CN" b="1" dirty="0" smtClean="0">
                <a:cs typeface="Arial" pitchFamily="34" charset="0"/>
              </a:rPr>
              <a:t>NZ7</a:t>
            </a:r>
            <a:endParaRPr lang="ru-RU" altLang="zh-CN" b="1" i="1" dirty="0">
              <a:cs typeface="Arial" pitchFamily="34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000250" y="400050"/>
            <a:ext cx="63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FFFFFF"/>
                </a:solidFill>
              </a:rPr>
              <a:t>NB1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8659"/>
            <a:ext cx="3888432" cy="12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36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 bwMode="auto">
          <a:xfrm>
            <a:off x="2214563" y="2428875"/>
            <a:ext cx="4500562" cy="2928938"/>
          </a:xfrm>
          <a:prstGeom prst="ellipse">
            <a:avLst/>
          </a:prstGeom>
          <a:ln>
            <a:solidFill>
              <a:srgbClr val="0066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4121846" y="2214561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0099FF"/>
              </a:gs>
              <a:gs pos="50000">
                <a:srgbClr val="235AA6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2071684" y="3282390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0099FF"/>
              </a:gs>
              <a:gs pos="50000">
                <a:srgbClr val="235AA6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3070216" y="4927211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0099FF"/>
              </a:gs>
              <a:gs pos="50000">
                <a:srgbClr val="235AA6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6500811" y="3282390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0099FF"/>
              </a:gs>
              <a:gs pos="50000">
                <a:srgbClr val="235AA6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60" name="椭圆 59"/>
          <p:cNvSpPr/>
          <p:nvPr/>
        </p:nvSpPr>
        <p:spPr bwMode="auto">
          <a:xfrm>
            <a:off x="5464241" y="4876799"/>
            <a:ext cx="428628" cy="428628"/>
          </a:xfrm>
          <a:prstGeom prst="ellipse">
            <a:avLst/>
          </a:prstGeom>
          <a:gradFill flip="none" rotWithShape="1">
            <a:gsLst>
              <a:gs pos="0">
                <a:srgbClr val="0099FF"/>
              </a:gs>
              <a:gs pos="50000">
                <a:srgbClr val="235AA6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3573" name="TextBox 62"/>
          <p:cNvSpPr txBox="1">
            <a:spLocks noChangeArrowheads="1"/>
          </p:cNvSpPr>
          <p:nvPr/>
        </p:nvSpPr>
        <p:spPr bwMode="auto">
          <a:xfrm>
            <a:off x="3297237" y="604746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Calibri" pitchFamily="34" charset="0"/>
              </a:rPr>
              <a:t>NZ7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47" name="Picture 14" descr="F:\素材\PNG\twitter-b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64" y="1002506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623213" y="975280"/>
            <a:ext cx="452104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b="1" i="1" dirty="0">
                <a:latin typeface="Calibri" pitchFamily="34" charset="0"/>
              </a:rPr>
              <a:t>Обзор</a:t>
            </a:r>
            <a:r>
              <a:rPr lang="en-US" altLang="zh-CN" b="1" i="1" dirty="0">
                <a:latin typeface="Calibri" pitchFamily="34" charset="0"/>
              </a:rPr>
              <a:t> </a:t>
            </a:r>
            <a:r>
              <a:rPr lang="ru-RU" altLang="zh-CN" b="1" i="1" dirty="0" smtClean="0">
                <a:latin typeface="Calibri" pitchFamily="34" charset="0"/>
              </a:rPr>
              <a:t>распределительного оборудования</a:t>
            </a:r>
            <a:endParaRPr lang="ru-RU" altLang="zh-CN" b="1" i="1" dirty="0"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Обзор продукции</a:t>
            </a:r>
          </a:p>
        </p:txBody>
      </p:sp>
      <p:pic>
        <p:nvPicPr>
          <p:cNvPr id="23577" name="Picture 15" descr="图片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5365750"/>
            <a:ext cx="10874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80" name="Рисунок 5" descr="chint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Рисунок 6" descr="cb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Рисунок 11" descr="ав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14" descr="NM1-63H-3300-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5940" r="5882" b="4950"/>
          <a:stretch>
            <a:fillRect/>
          </a:stretch>
        </p:blipFill>
        <p:spPr bwMode="auto">
          <a:xfrm>
            <a:off x="1189831" y="2864441"/>
            <a:ext cx="719138" cy="107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3" y="1366589"/>
            <a:ext cx="772818" cy="84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1" y="2834045"/>
            <a:ext cx="971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8" name="TextBox 62"/>
          <p:cNvSpPr txBox="1">
            <a:spLocks noChangeArrowheads="1"/>
          </p:cNvSpPr>
          <p:nvPr/>
        </p:nvSpPr>
        <p:spPr bwMode="auto">
          <a:xfrm>
            <a:off x="6234108" y="6040437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Calibri" pitchFamily="34" charset="0"/>
              </a:rPr>
              <a:t>NA1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23589" name="TextBox 62"/>
          <p:cNvSpPr txBox="1">
            <a:spLocks noChangeArrowheads="1"/>
          </p:cNvSpPr>
          <p:nvPr/>
        </p:nvSpPr>
        <p:spPr bwMode="auto">
          <a:xfrm>
            <a:off x="4857793" y="2075121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Calibri" pitchFamily="34" charset="0"/>
              </a:rPr>
              <a:t>NM8</a:t>
            </a:r>
            <a:endParaRPr lang="zh-CN" altLang="en-US" sz="1400">
              <a:latin typeface="Calibri" pitchFamily="34" charset="0"/>
            </a:endParaRPr>
          </a:p>
        </p:txBody>
      </p:sp>
      <p:sp>
        <p:nvSpPr>
          <p:cNvPr id="23590" name="TextBox 62"/>
          <p:cNvSpPr txBox="1">
            <a:spLocks noChangeArrowheads="1"/>
          </p:cNvSpPr>
          <p:nvPr/>
        </p:nvSpPr>
        <p:spPr bwMode="auto">
          <a:xfrm>
            <a:off x="7123113" y="400755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Calibri" pitchFamily="34" charset="0"/>
              </a:rPr>
              <a:t>NM8S</a:t>
            </a:r>
            <a:endParaRPr lang="zh-CN" altLang="en-US" sz="1400" dirty="0">
              <a:latin typeface="Calibri" pitchFamily="34" charset="0"/>
            </a:endParaRPr>
          </a:p>
        </p:txBody>
      </p:sp>
      <p:sp>
        <p:nvSpPr>
          <p:cNvPr id="23591" name="TextBox 62"/>
          <p:cNvSpPr txBox="1">
            <a:spLocks noChangeArrowheads="1"/>
          </p:cNvSpPr>
          <p:nvPr/>
        </p:nvSpPr>
        <p:spPr bwMode="auto">
          <a:xfrm>
            <a:off x="1267442" y="3947344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Calibri" pitchFamily="34" charset="0"/>
              </a:rPr>
              <a:t>NM1</a:t>
            </a:r>
            <a:endParaRPr lang="zh-CN" altLang="en-US" sz="1400" dirty="0">
              <a:latin typeface="Calibri" pitchFamily="34" charset="0"/>
            </a:endParaRPr>
          </a:p>
        </p:txBody>
      </p:sp>
      <p:pic>
        <p:nvPicPr>
          <p:cNvPr id="23593" name="Picture 3" descr="C:\Documents and Settings\Administrator\桌面\图片\5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0" y="5364831"/>
            <a:ext cx="860633" cy="98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902623"/>
            <a:ext cx="1696151" cy="2100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64" y="5426429"/>
            <a:ext cx="1054004" cy="81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92" y="110054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4951" y="1103703"/>
            <a:ext cx="375936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Существующие решения на рынке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9793"/>
            <a:ext cx="3469478" cy="39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7" y="1742990"/>
            <a:ext cx="3440299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8879" y="5981700"/>
            <a:ext cx="20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 smtClean="0"/>
              <a:t>Сборка щитов АВР</a:t>
            </a:r>
            <a:endParaRPr lang="zh-CN" altLang="en-US" b="1" dirty="0"/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65297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34019" y="1068455"/>
            <a:ext cx="363913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Аналогичная продукция на рынке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87209"/>
            <a:ext cx="22669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6" y="3941523"/>
            <a:ext cx="2243510" cy="263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087903"/>
            <a:ext cx="24574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3" y="1467343"/>
            <a:ext cx="2850902" cy="4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" y="1844824"/>
            <a:ext cx="8315325" cy="220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" name="流程图: 可选过程 42"/>
          <p:cNvSpPr/>
          <p:nvPr/>
        </p:nvSpPr>
        <p:spPr>
          <a:xfrm>
            <a:off x="4105276" y="1120776"/>
            <a:ext cx="4943474" cy="526055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51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6675" tIns="28337" rIns="56675" bIns="28337" anchor="ctr"/>
          <a:lstStyle/>
          <a:p>
            <a:pPr>
              <a:defRPr/>
            </a:pPr>
            <a:endParaRPr lang="zh-CN" altLang="en-US" sz="1100"/>
          </a:p>
        </p:txBody>
      </p:sp>
      <p:pic>
        <p:nvPicPr>
          <p:cNvPr id="45" name="Picture 22" descr="%E6%AC%A7%E7%9B%9FCE%E8%AE%A4%E8%AF%81%E4%BB%B7%E6%A0%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29" y="5897778"/>
            <a:ext cx="434835" cy="3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61" y="5896760"/>
            <a:ext cx="609536" cy="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30" y="5902869"/>
            <a:ext cx="435794" cy="3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" y="2563400"/>
            <a:ext cx="3941491" cy="216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14" y="1409771"/>
            <a:ext cx="4301530" cy="432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 descr="图片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F:\素材\PNG\chat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510627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8" descr="06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4300"/>
            <a:ext cx="511599" cy="39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61" y="125745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5220" y="1260611"/>
            <a:ext cx="262443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Типоразмеры и их токи</a:t>
            </a:r>
            <a:endParaRPr lang="en-US" altLang="zh-CN" b="1" i="1" kern="0" dirty="0"/>
          </a:p>
        </p:txBody>
      </p:sp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3" name="Group 213"/>
          <p:cNvGrpSpPr>
            <a:grpSpLocks/>
          </p:cNvGrpSpPr>
          <p:nvPr/>
        </p:nvGrpSpPr>
        <p:grpSpPr bwMode="auto">
          <a:xfrm>
            <a:off x="1054030" y="2278034"/>
            <a:ext cx="6825704" cy="2817115"/>
            <a:chOff x="96" y="1200"/>
            <a:chExt cx="5161" cy="1911"/>
          </a:xfrm>
        </p:grpSpPr>
        <p:sp>
          <p:nvSpPr>
            <p:cNvPr id="214" name="Rectangle 214"/>
            <p:cNvSpPr>
              <a:spLocks noChangeArrowheads="1"/>
            </p:cNvSpPr>
            <p:nvPr/>
          </p:nvSpPr>
          <p:spPr bwMode="auto">
            <a:xfrm>
              <a:off x="96" y="1200"/>
              <a:ext cx="57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ru-RU" altLang="zh-CN" sz="1000" dirty="0" smtClean="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Типоразмеры</a:t>
              </a:r>
              <a:endParaRPr lang="zh-CN" altLang="en-US" sz="1000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15" name="Rectangle 215"/>
            <p:cNvSpPr>
              <a:spLocks noChangeArrowheads="1"/>
            </p:cNvSpPr>
            <p:nvPr/>
          </p:nvSpPr>
          <p:spPr bwMode="auto">
            <a:xfrm>
              <a:off x="672" y="1200"/>
              <a:ext cx="16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10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16" name="Rectangle 216"/>
            <p:cNvSpPr>
              <a:spLocks noChangeArrowheads="1"/>
            </p:cNvSpPr>
            <p:nvPr/>
          </p:nvSpPr>
          <p:spPr bwMode="auto">
            <a:xfrm>
              <a:off x="839" y="1200"/>
              <a:ext cx="16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16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17" name="Rectangle 217"/>
            <p:cNvSpPr>
              <a:spLocks noChangeArrowheads="1"/>
            </p:cNvSpPr>
            <p:nvPr/>
          </p:nvSpPr>
          <p:spPr bwMode="auto">
            <a:xfrm>
              <a:off x="1006" y="1200"/>
              <a:ext cx="2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20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1239" y="1200"/>
              <a:ext cx="18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25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19" name="Rectangle 219"/>
            <p:cNvSpPr>
              <a:spLocks noChangeArrowheads="1"/>
            </p:cNvSpPr>
            <p:nvPr/>
          </p:nvSpPr>
          <p:spPr bwMode="auto">
            <a:xfrm>
              <a:off x="1424" y="1200"/>
              <a:ext cx="2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32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1657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40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1889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50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2" name="Rectangle 222"/>
            <p:cNvSpPr>
              <a:spLocks noChangeArrowheads="1"/>
            </p:cNvSpPr>
            <p:nvPr/>
          </p:nvSpPr>
          <p:spPr bwMode="auto">
            <a:xfrm>
              <a:off x="2121" y="1200"/>
              <a:ext cx="18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63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3" name="Rectangle 223"/>
            <p:cNvSpPr>
              <a:spLocks noChangeArrowheads="1"/>
            </p:cNvSpPr>
            <p:nvPr/>
          </p:nvSpPr>
          <p:spPr bwMode="auto">
            <a:xfrm>
              <a:off x="2307" y="1200"/>
              <a:ext cx="18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80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4" name="Rectangle 224"/>
            <p:cNvSpPr>
              <a:spLocks noChangeArrowheads="1"/>
            </p:cNvSpPr>
            <p:nvPr/>
          </p:nvSpPr>
          <p:spPr bwMode="auto">
            <a:xfrm>
              <a:off x="2493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100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5" name="Rectangle 225"/>
            <p:cNvSpPr>
              <a:spLocks noChangeArrowheads="1"/>
            </p:cNvSpPr>
            <p:nvPr/>
          </p:nvSpPr>
          <p:spPr bwMode="auto">
            <a:xfrm>
              <a:off x="2725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125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6" name="Rectangle 226"/>
            <p:cNvSpPr>
              <a:spLocks noChangeArrowheads="1"/>
            </p:cNvSpPr>
            <p:nvPr/>
          </p:nvSpPr>
          <p:spPr bwMode="auto">
            <a:xfrm>
              <a:off x="2957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160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7" name="Rectangle 227"/>
            <p:cNvSpPr>
              <a:spLocks noChangeArrowheads="1"/>
            </p:cNvSpPr>
            <p:nvPr/>
          </p:nvSpPr>
          <p:spPr bwMode="auto">
            <a:xfrm>
              <a:off x="3189" y="1200"/>
              <a:ext cx="2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180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8" name="Rectangle 228"/>
            <p:cNvSpPr>
              <a:spLocks noChangeArrowheads="1"/>
            </p:cNvSpPr>
            <p:nvPr/>
          </p:nvSpPr>
          <p:spPr bwMode="auto">
            <a:xfrm>
              <a:off x="3422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200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29" name="Rectangle 229"/>
            <p:cNvSpPr>
              <a:spLocks noChangeArrowheads="1"/>
            </p:cNvSpPr>
            <p:nvPr/>
          </p:nvSpPr>
          <p:spPr bwMode="auto">
            <a:xfrm>
              <a:off x="3654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225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0" name="Rectangle 230"/>
            <p:cNvSpPr>
              <a:spLocks noChangeArrowheads="1"/>
            </p:cNvSpPr>
            <p:nvPr/>
          </p:nvSpPr>
          <p:spPr bwMode="auto">
            <a:xfrm>
              <a:off x="3886" y="1200"/>
              <a:ext cx="23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250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1" name="Rectangle 231"/>
            <p:cNvSpPr>
              <a:spLocks noChangeArrowheads="1"/>
            </p:cNvSpPr>
            <p:nvPr/>
          </p:nvSpPr>
          <p:spPr bwMode="auto">
            <a:xfrm>
              <a:off x="4118" y="1200"/>
              <a:ext cx="24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315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2" name="Rectangle 232"/>
            <p:cNvSpPr>
              <a:spLocks noChangeArrowheads="1"/>
            </p:cNvSpPr>
            <p:nvPr/>
          </p:nvSpPr>
          <p:spPr bwMode="auto">
            <a:xfrm>
              <a:off x="4366" y="1200"/>
              <a:ext cx="23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350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3" name="Rectangle 233"/>
            <p:cNvSpPr>
              <a:spLocks noChangeArrowheads="1"/>
            </p:cNvSpPr>
            <p:nvPr/>
          </p:nvSpPr>
          <p:spPr bwMode="auto">
            <a:xfrm>
              <a:off x="4597" y="1200"/>
              <a:ext cx="22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400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4" name="Rectangle 234"/>
            <p:cNvSpPr>
              <a:spLocks noChangeArrowheads="1"/>
            </p:cNvSpPr>
            <p:nvPr/>
          </p:nvSpPr>
          <p:spPr bwMode="auto">
            <a:xfrm>
              <a:off x="4817" y="1200"/>
              <a:ext cx="22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500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5" name="Rectangle 235"/>
            <p:cNvSpPr>
              <a:spLocks noChangeArrowheads="1"/>
            </p:cNvSpPr>
            <p:nvPr/>
          </p:nvSpPr>
          <p:spPr bwMode="auto">
            <a:xfrm>
              <a:off x="5037" y="1200"/>
              <a:ext cx="22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630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6" name="Rectangle 236"/>
            <p:cNvSpPr>
              <a:spLocks noChangeArrowheads="1"/>
            </p:cNvSpPr>
            <p:nvPr/>
          </p:nvSpPr>
          <p:spPr bwMode="auto">
            <a:xfrm>
              <a:off x="96" y="1533"/>
              <a:ext cx="57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ru-RU" altLang="zh-CN" sz="1200" dirty="0" smtClean="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NZ7-63</a:t>
              </a:r>
              <a:endParaRPr lang="zh-CN" altLang="zh-CN" sz="1200" dirty="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7" name="Rectangle 237"/>
            <p:cNvSpPr>
              <a:spLocks noChangeArrowheads="1"/>
            </p:cNvSpPr>
            <p:nvPr/>
          </p:nvSpPr>
          <p:spPr bwMode="auto">
            <a:xfrm>
              <a:off x="672" y="1533"/>
              <a:ext cx="1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8" name="Rectangle 238"/>
            <p:cNvSpPr>
              <a:spLocks noChangeArrowheads="1"/>
            </p:cNvSpPr>
            <p:nvPr/>
          </p:nvSpPr>
          <p:spPr bwMode="auto">
            <a:xfrm>
              <a:off x="839" y="1533"/>
              <a:ext cx="1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39" name="Rectangle 239"/>
            <p:cNvSpPr>
              <a:spLocks noChangeArrowheads="1"/>
            </p:cNvSpPr>
            <p:nvPr/>
          </p:nvSpPr>
          <p:spPr bwMode="auto">
            <a:xfrm>
              <a:off x="1006" y="1533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0" name="Rectangle 240"/>
            <p:cNvSpPr>
              <a:spLocks noChangeArrowheads="1"/>
            </p:cNvSpPr>
            <p:nvPr/>
          </p:nvSpPr>
          <p:spPr bwMode="auto">
            <a:xfrm>
              <a:off x="1239" y="1533"/>
              <a:ext cx="18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1" name="Rectangle 241"/>
            <p:cNvSpPr>
              <a:spLocks noChangeArrowheads="1"/>
            </p:cNvSpPr>
            <p:nvPr/>
          </p:nvSpPr>
          <p:spPr bwMode="auto">
            <a:xfrm>
              <a:off x="1424" y="1533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2" name="Rectangle 242"/>
            <p:cNvSpPr>
              <a:spLocks noChangeArrowheads="1"/>
            </p:cNvSpPr>
            <p:nvPr/>
          </p:nvSpPr>
          <p:spPr bwMode="auto">
            <a:xfrm>
              <a:off x="1657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3" name="Rectangle 243"/>
            <p:cNvSpPr>
              <a:spLocks noChangeArrowheads="1"/>
            </p:cNvSpPr>
            <p:nvPr/>
          </p:nvSpPr>
          <p:spPr bwMode="auto">
            <a:xfrm>
              <a:off x="1889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4" name="Rectangle 244"/>
            <p:cNvSpPr>
              <a:spLocks noChangeArrowheads="1"/>
            </p:cNvSpPr>
            <p:nvPr/>
          </p:nvSpPr>
          <p:spPr bwMode="auto">
            <a:xfrm>
              <a:off x="2121" y="1533"/>
              <a:ext cx="18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5" name="Rectangle 245"/>
            <p:cNvSpPr>
              <a:spLocks noChangeArrowheads="1"/>
            </p:cNvSpPr>
            <p:nvPr/>
          </p:nvSpPr>
          <p:spPr bwMode="auto">
            <a:xfrm>
              <a:off x="2307" y="1533"/>
              <a:ext cx="18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6" name="Rectangle 246"/>
            <p:cNvSpPr>
              <a:spLocks noChangeArrowheads="1"/>
            </p:cNvSpPr>
            <p:nvPr/>
          </p:nvSpPr>
          <p:spPr bwMode="auto">
            <a:xfrm>
              <a:off x="2493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7" name="Rectangle 247"/>
            <p:cNvSpPr>
              <a:spLocks noChangeArrowheads="1"/>
            </p:cNvSpPr>
            <p:nvPr/>
          </p:nvSpPr>
          <p:spPr bwMode="auto">
            <a:xfrm>
              <a:off x="2725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48" name="Rectangle 248"/>
            <p:cNvSpPr>
              <a:spLocks noChangeArrowheads="1"/>
            </p:cNvSpPr>
            <p:nvPr/>
          </p:nvSpPr>
          <p:spPr bwMode="auto">
            <a:xfrm>
              <a:off x="2957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49" name="Rectangle 249"/>
            <p:cNvSpPr>
              <a:spLocks noChangeArrowheads="1"/>
            </p:cNvSpPr>
            <p:nvPr/>
          </p:nvSpPr>
          <p:spPr bwMode="auto">
            <a:xfrm>
              <a:off x="3189" y="1533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0" name="Rectangle 250"/>
            <p:cNvSpPr>
              <a:spLocks noChangeArrowheads="1"/>
            </p:cNvSpPr>
            <p:nvPr/>
          </p:nvSpPr>
          <p:spPr bwMode="auto">
            <a:xfrm>
              <a:off x="3422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1" name="Rectangle 251"/>
            <p:cNvSpPr>
              <a:spLocks noChangeArrowheads="1"/>
            </p:cNvSpPr>
            <p:nvPr/>
          </p:nvSpPr>
          <p:spPr bwMode="auto">
            <a:xfrm>
              <a:off x="3654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2" name="Rectangle 252"/>
            <p:cNvSpPr>
              <a:spLocks noChangeArrowheads="1"/>
            </p:cNvSpPr>
            <p:nvPr/>
          </p:nvSpPr>
          <p:spPr bwMode="auto">
            <a:xfrm>
              <a:off x="3886" y="1533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3" name="Rectangle 253"/>
            <p:cNvSpPr>
              <a:spLocks noChangeArrowheads="1"/>
            </p:cNvSpPr>
            <p:nvPr/>
          </p:nvSpPr>
          <p:spPr bwMode="auto">
            <a:xfrm>
              <a:off x="4118" y="1533"/>
              <a:ext cx="24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4" name="Rectangle 254"/>
            <p:cNvSpPr>
              <a:spLocks noChangeArrowheads="1"/>
            </p:cNvSpPr>
            <p:nvPr/>
          </p:nvSpPr>
          <p:spPr bwMode="auto">
            <a:xfrm>
              <a:off x="4366" y="1533"/>
              <a:ext cx="23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5" name="Rectangle 255"/>
            <p:cNvSpPr>
              <a:spLocks noChangeArrowheads="1"/>
            </p:cNvSpPr>
            <p:nvPr/>
          </p:nvSpPr>
          <p:spPr bwMode="auto">
            <a:xfrm>
              <a:off x="4597" y="1533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6" name="Rectangle 256"/>
            <p:cNvSpPr>
              <a:spLocks noChangeArrowheads="1"/>
            </p:cNvSpPr>
            <p:nvPr/>
          </p:nvSpPr>
          <p:spPr bwMode="auto">
            <a:xfrm>
              <a:off x="4817" y="1533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7" name="Rectangle 257"/>
            <p:cNvSpPr>
              <a:spLocks noChangeArrowheads="1"/>
            </p:cNvSpPr>
            <p:nvPr/>
          </p:nvSpPr>
          <p:spPr bwMode="auto">
            <a:xfrm>
              <a:off x="5037" y="1533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8" name="Rectangle 258"/>
            <p:cNvSpPr>
              <a:spLocks noChangeArrowheads="1"/>
            </p:cNvSpPr>
            <p:nvPr/>
          </p:nvSpPr>
          <p:spPr bwMode="auto">
            <a:xfrm>
              <a:off x="96" y="1849"/>
              <a:ext cx="57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 NZ7-125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59" name="Rectangle 259"/>
            <p:cNvSpPr>
              <a:spLocks noChangeArrowheads="1"/>
            </p:cNvSpPr>
            <p:nvPr/>
          </p:nvSpPr>
          <p:spPr bwMode="auto">
            <a:xfrm>
              <a:off x="672" y="1849"/>
              <a:ext cx="1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60" name="Rectangle 260"/>
            <p:cNvSpPr>
              <a:spLocks noChangeArrowheads="1"/>
            </p:cNvSpPr>
            <p:nvPr/>
          </p:nvSpPr>
          <p:spPr bwMode="auto">
            <a:xfrm>
              <a:off x="839" y="1849"/>
              <a:ext cx="1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61" name="Rectangle 261"/>
            <p:cNvSpPr>
              <a:spLocks noChangeArrowheads="1"/>
            </p:cNvSpPr>
            <p:nvPr/>
          </p:nvSpPr>
          <p:spPr bwMode="auto">
            <a:xfrm>
              <a:off x="1006" y="1849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2" name="Rectangle 262"/>
            <p:cNvSpPr>
              <a:spLocks noChangeArrowheads="1"/>
            </p:cNvSpPr>
            <p:nvPr/>
          </p:nvSpPr>
          <p:spPr bwMode="auto">
            <a:xfrm>
              <a:off x="1239" y="1849"/>
              <a:ext cx="18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3" name="Rectangle 263"/>
            <p:cNvSpPr>
              <a:spLocks noChangeArrowheads="1"/>
            </p:cNvSpPr>
            <p:nvPr/>
          </p:nvSpPr>
          <p:spPr bwMode="auto">
            <a:xfrm>
              <a:off x="1424" y="1849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4" name="Rectangle 264"/>
            <p:cNvSpPr>
              <a:spLocks noChangeArrowheads="1"/>
            </p:cNvSpPr>
            <p:nvPr/>
          </p:nvSpPr>
          <p:spPr bwMode="auto">
            <a:xfrm>
              <a:off x="1657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5" name="Rectangle 265"/>
            <p:cNvSpPr>
              <a:spLocks noChangeArrowheads="1"/>
            </p:cNvSpPr>
            <p:nvPr/>
          </p:nvSpPr>
          <p:spPr bwMode="auto">
            <a:xfrm>
              <a:off x="1889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6" name="Rectangle 266"/>
            <p:cNvSpPr>
              <a:spLocks noChangeArrowheads="1"/>
            </p:cNvSpPr>
            <p:nvPr/>
          </p:nvSpPr>
          <p:spPr bwMode="auto">
            <a:xfrm>
              <a:off x="2121" y="1849"/>
              <a:ext cx="18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7" name="Rectangle 267"/>
            <p:cNvSpPr>
              <a:spLocks noChangeArrowheads="1"/>
            </p:cNvSpPr>
            <p:nvPr/>
          </p:nvSpPr>
          <p:spPr bwMode="auto">
            <a:xfrm>
              <a:off x="2307" y="1849"/>
              <a:ext cx="18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8" name="Rectangle 268"/>
            <p:cNvSpPr>
              <a:spLocks noChangeArrowheads="1"/>
            </p:cNvSpPr>
            <p:nvPr/>
          </p:nvSpPr>
          <p:spPr bwMode="auto">
            <a:xfrm>
              <a:off x="2493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69" name="Rectangle 269"/>
            <p:cNvSpPr>
              <a:spLocks noChangeArrowheads="1"/>
            </p:cNvSpPr>
            <p:nvPr/>
          </p:nvSpPr>
          <p:spPr bwMode="auto">
            <a:xfrm>
              <a:off x="2725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 algn="l">
                <a:buClr>
                  <a:srgbClr val="FF0000"/>
                </a:buClr>
              </a:pPr>
              <a:endParaRPr lang="zh-CN" altLang="en-US" sz="1400">
                <a:solidFill>
                  <a:srgbClr val="000000"/>
                </a:solidFill>
                <a:latin typeface="黑体" pitchFamily="2" charset="-122"/>
              </a:endParaRPr>
            </a:p>
          </p:txBody>
        </p:sp>
        <p:sp>
          <p:nvSpPr>
            <p:cNvPr id="270" name="Rectangle 270"/>
            <p:cNvSpPr>
              <a:spLocks noChangeArrowheads="1"/>
            </p:cNvSpPr>
            <p:nvPr/>
          </p:nvSpPr>
          <p:spPr bwMode="auto">
            <a:xfrm>
              <a:off x="2957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1" name="Rectangle 271"/>
            <p:cNvSpPr>
              <a:spLocks noChangeArrowheads="1"/>
            </p:cNvSpPr>
            <p:nvPr/>
          </p:nvSpPr>
          <p:spPr bwMode="auto">
            <a:xfrm>
              <a:off x="3189" y="1849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2" name="Rectangle 272"/>
            <p:cNvSpPr>
              <a:spLocks noChangeArrowheads="1"/>
            </p:cNvSpPr>
            <p:nvPr/>
          </p:nvSpPr>
          <p:spPr bwMode="auto">
            <a:xfrm>
              <a:off x="3422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3" name="Rectangle 273"/>
            <p:cNvSpPr>
              <a:spLocks noChangeArrowheads="1"/>
            </p:cNvSpPr>
            <p:nvPr/>
          </p:nvSpPr>
          <p:spPr bwMode="auto">
            <a:xfrm>
              <a:off x="3654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4" name="Rectangle 274"/>
            <p:cNvSpPr>
              <a:spLocks noChangeArrowheads="1"/>
            </p:cNvSpPr>
            <p:nvPr/>
          </p:nvSpPr>
          <p:spPr bwMode="auto">
            <a:xfrm>
              <a:off x="3886" y="1849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5" name="Rectangle 275"/>
            <p:cNvSpPr>
              <a:spLocks noChangeArrowheads="1"/>
            </p:cNvSpPr>
            <p:nvPr/>
          </p:nvSpPr>
          <p:spPr bwMode="auto">
            <a:xfrm>
              <a:off x="4118" y="1849"/>
              <a:ext cx="24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6" name="Rectangle 276"/>
            <p:cNvSpPr>
              <a:spLocks noChangeArrowheads="1"/>
            </p:cNvSpPr>
            <p:nvPr/>
          </p:nvSpPr>
          <p:spPr bwMode="auto">
            <a:xfrm>
              <a:off x="4366" y="1849"/>
              <a:ext cx="23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7" name="Rectangle 277"/>
            <p:cNvSpPr>
              <a:spLocks noChangeArrowheads="1"/>
            </p:cNvSpPr>
            <p:nvPr/>
          </p:nvSpPr>
          <p:spPr bwMode="auto">
            <a:xfrm>
              <a:off x="4597" y="1849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8" name="Rectangle 278"/>
            <p:cNvSpPr>
              <a:spLocks noChangeArrowheads="1"/>
            </p:cNvSpPr>
            <p:nvPr/>
          </p:nvSpPr>
          <p:spPr bwMode="auto">
            <a:xfrm>
              <a:off x="4817" y="1849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79" name="Rectangle 279"/>
            <p:cNvSpPr>
              <a:spLocks noChangeArrowheads="1"/>
            </p:cNvSpPr>
            <p:nvPr/>
          </p:nvSpPr>
          <p:spPr bwMode="auto">
            <a:xfrm>
              <a:off x="5037" y="1849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0" name="Rectangle 280"/>
            <p:cNvSpPr>
              <a:spLocks noChangeArrowheads="1"/>
            </p:cNvSpPr>
            <p:nvPr/>
          </p:nvSpPr>
          <p:spPr bwMode="auto">
            <a:xfrm>
              <a:off x="96" y="2165"/>
              <a:ext cx="57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 dirty="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 NZ7-250</a:t>
              </a:r>
              <a:endParaRPr lang="zh-CN" altLang="zh-CN" sz="1200" dirty="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81" name="Rectangle 281"/>
            <p:cNvSpPr>
              <a:spLocks noChangeArrowheads="1"/>
            </p:cNvSpPr>
            <p:nvPr/>
          </p:nvSpPr>
          <p:spPr bwMode="auto">
            <a:xfrm>
              <a:off x="672" y="2165"/>
              <a:ext cx="167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82" name="Rectangle 282"/>
            <p:cNvSpPr>
              <a:spLocks noChangeArrowheads="1"/>
            </p:cNvSpPr>
            <p:nvPr/>
          </p:nvSpPr>
          <p:spPr bwMode="auto">
            <a:xfrm>
              <a:off x="839" y="2165"/>
              <a:ext cx="167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3" name="Rectangle 283"/>
            <p:cNvSpPr>
              <a:spLocks noChangeArrowheads="1"/>
            </p:cNvSpPr>
            <p:nvPr/>
          </p:nvSpPr>
          <p:spPr bwMode="auto">
            <a:xfrm>
              <a:off x="1006" y="2165"/>
              <a:ext cx="23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4" name="Rectangle 284"/>
            <p:cNvSpPr>
              <a:spLocks noChangeArrowheads="1"/>
            </p:cNvSpPr>
            <p:nvPr/>
          </p:nvSpPr>
          <p:spPr bwMode="auto">
            <a:xfrm>
              <a:off x="1239" y="2165"/>
              <a:ext cx="1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5" name="Rectangle 285"/>
            <p:cNvSpPr>
              <a:spLocks noChangeArrowheads="1"/>
            </p:cNvSpPr>
            <p:nvPr/>
          </p:nvSpPr>
          <p:spPr bwMode="auto">
            <a:xfrm>
              <a:off x="1424" y="2165"/>
              <a:ext cx="23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6" name="Rectangle 286"/>
            <p:cNvSpPr>
              <a:spLocks noChangeArrowheads="1"/>
            </p:cNvSpPr>
            <p:nvPr/>
          </p:nvSpPr>
          <p:spPr bwMode="auto">
            <a:xfrm>
              <a:off x="1657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7" name="Rectangle 287"/>
            <p:cNvSpPr>
              <a:spLocks noChangeArrowheads="1"/>
            </p:cNvSpPr>
            <p:nvPr/>
          </p:nvSpPr>
          <p:spPr bwMode="auto">
            <a:xfrm>
              <a:off x="1889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8" name="Rectangle 288"/>
            <p:cNvSpPr>
              <a:spLocks noChangeArrowheads="1"/>
            </p:cNvSpPr>
            <p:nvPr/>
          </p:nvSpPr>
          <p:spPr bwMode="auto">
            <a:xfrm>
              <a:off x="2121" y="2165"/>
              <a:ext cx="18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89" name="Rectangle 289"/>
            <p:cNvSpPr>
              <a:spLocks noChangeArrowheads="1"/>
            </p:cNvSpPr>
            <p:nvPr/>
          </p:nvSpPr>
          <p:spPr bwMode="auto">
            <a:xfrm>
              <a:off x="2307" y="2165"/>
              <a:ext cx="18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90" name="Rectangle 290"/>
            <p:cNvSpPr>
              <a:spLocks noChangeArrowheads="1"/>
            </p:cNvSpPr>
            <p:nvPr/>
          </p:nvSpPr>
          <p:spPr bwMode="auto">
            <a:xfrm>
              <a:off x="2493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1" name="Rectangle 291"/>
            <p:cNvSpPr>
              <a:spLocks noChangeArrowheads="1"/>
            </p:cNvSpPr>
            <p:nvPr/>
          </p:nvSpPr>
          <p:spPr bwMode="auto">
            <a:xfrm>
              <a:off x="2725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2" name="Rectangle 292"/>
            <p:cNvSpPr>
              <a:spLocks noChangeArrowheads="1"/>
            </p:cNvSpPr>
            <p:nvPr/>
          </p:nvSpPr>
          <p:spPr bwMode="auto">
            <a:xfrm>
              <a:off x="2957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3" name="Rectangle 293"/>
            <p:cNvSpPr>
              <a:spLocks noChangeArrowheads="1"/>
            </p:cNvSpPr>
            <p:nvPr/>
          </p:nvSpPr>
          <p:spPr bwMode="auto">
            <a:xfrm>
              <a:off x="3189" y="2165"/>
              <a:ext cx="23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4" name="Rectangle 294"/>
            <p:cNvSpPr>
              <a:spLocks noChangeArrowheads="1"/>
            </p:cNvSpPr>
            <p:nvPr/>
          </p:nvSpPr>
          <p:spPr bwMode="auto">
            <a:xfrm>
              <a:off x="3422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5" name="Rectangle 295"/>
            <p:cNvSpPr>
              <a:spLocks noChangeArrowheads="1"/>
            </p:cNvSpPr>
            <p:nvPr/>
          </p:nvSpPr>
          <p:spPr bwMode="auto">
            <a:xfrm>
              <a:off x="3654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6" name="Rectangle 296"/>
            <p:cNvSpPr>
              <a:spLocks noChangeArrowheads="1"/>
            </p:cNvSpPr>
            <p:nvPr/>
          </p:nvSpPr>
          <p:spPr bwMode="auto">
            <a:xfrm>
              <a:off x="3886" y="2165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297" name="Rectangle 297"/>
            <p:cNvSpPr>
              <a:spLocks noChangeArrowheads="1"/>
            </p:cNvSpPr>
            <p:nvPr/>
          </p:nvSpPr>
          <p:spPr bwMode="auto">
            <a:xfrm>
              <a:off x="4118" y="2165"/>
              <a:ext cx="24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98" name="Rectangle 298"/>
            <p:cNvSpPr>
              <a:spLocks noChangeArrowheads="1"/>
            </p:cNvSpPr>
            <p:nvPr/>
          </p:nvSpPr>
          <p:spPr bwMode="auto">
            <a:xfrm>
              <a:off x="4366" y="2165"/>
              <a:ext cx="23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299" name="Rectangle 299"/>
            <p:cNvSpPr>
              <a:spLocks noChangeArrowheads="1"/>
            </p:cNvSpPr>
            <p:nvPr/>
          </p:nvSpPr>
          <p:spPr bwMode="auto">
            <a:xfrm>
              <a:off x="4597" y="2165"/>
              <a:ext cx="2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0" name="Rectangle 300"/>
            <p:cNvSpPr>
              <a:spLocks noChangeArrowheads="1"/>
            </p:cNvSpPr>
            <p:nvPr/>
          </p:nvSpPr>
          <p:spPr bwMode="auto">
            <a:xfrm>
              <a:off x="4817" y="2165"/>
              <a:ext cx="2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1" name="Rectangle 301"/>
            <p:cNvSpPr>
              <a:spLocks noChangeArrowheads="1"/>
            </p:cNvSpPr>
            <p:nvPr/>
          </p:nvSpPr>
          <p:spPr bwMode="auto">
            <a:xfrm>
              <a:off x="5037" y="2165"/>
              <a:ext cx="2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2" name="Rectangle 302"/>
            <p:cNvSpPr>
              <a:spLocks noChangeArrowheads="1"/>
            </p:cNvSpPr>
            <p:nvPr/>
          </p:nvSpPr>
          <p:spPr bwMode="auto">
            <a:xfrm>
              <a:off x="96" y="2480"/>
              <a:ext cx="57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 NZ7-400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03" name="Rectangle 303"/>
            <p:cNvSpPr>
              <a:spLocks noChangeArrowheads="1"/>
            </p:cNvSpPr>
            <p:nvPr/>
          </p:nvSpPr>
          <p:spPr bwMode="auto">
            <a:xfrm>
              <a:off x="672" y="2480"/>
              <a:ext cx="1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04" name="Rectangle 304"/>
            <p:cNvSpPr>
              <a:spLocks noChangeArrowheads="1"/>
            </p:cNvSpPr>
            <p:nvPr/>
          </p:nvSpPr>
          <p:spPr bwMode="auto">
            <a:xfrm>
              <a:off x="839" y="2480"/>
              <a:ext cx="16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5" name="Rectangle 305"/>
            <p:cNvSpPr>
              <a:spLocks noChangeArrowheads="1"/>
            </p:cNvSpPr>
            <p:nvPr/>
          </p:nvSpPr>
          <p:spPr bwMode="auto">
            <a:xfrm>
              <a:off x="1006" y="2480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6" name="Rectangle 306"/>
            <p:cNvSpPr>
              <a:spLocks noChangeArrowheads="1"/>
            </p:cNvSpPr>
            <p:nvPr/>
          </p:nvSpPr>
          <p:spPr bwMode="auto">
            <a:xfrm>
              <a:off x="1239" y="2480"/>
              <a:ext cx="18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7" name="Rectangle 307"/>
            <p:cNvSpPr>
              <a:spLocks noChangeArrowheads="1"/>
            </p:cNvSpPr>
            <p:nvPr/>
          </p:nvSpPr>
          <p:spPr bwMode="auto">
            <a:xfrm>
              <a:off x="1424" y="2480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8" name="Rectangle 308"/>
            <p:cNvSpPr>
              <a:spLocks noChangeArrowheads="1"/>
            </p:cNvSpPr>
            <p:nvPr/>
          </p:nvSpPr>
          <p:spPr bwMode="auto">
            <a:xfrm>
              <a:off x="1657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09" name="Rectangle 309"/>
            <p:cNvSpPr>
              <a:spLocks noChangeArrowheads="1"/>
            </p:cNvSpPr>
            <p:nvPr/>
          </p:nvSpPr>
          <p:spPr bwMode="auto">
            <a:xfrm>
              <a:off x="1889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0" name="Rectangle 310"/>
            <p:cNvSpPr>
              <a:spLocks noChangeArrowheads="1"/>
            </p:cNvSpPr>
            <p:nvPr/>
          </p:nvSpPr>
          <p:spPr bwMode="auto">
            <a:xfrm>
              <a:off x="2121" y="2480"/>
              <a:ext cx="18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1" name="Rectangle 311"/>
            <p:cNvSpPr>
              <a:spLocks noChangeArrowheads="1"/>
            </p:cNvSpPr>
            <p:nvPr/>
          </p:nvSpPr>
          <p:spPr bwMode="auto">
            <a:xfrm>
              <a:off x="2307" y="2480"/>
              <a:ext cx="18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2" name="Rectangle 312"/>
            <p:cNvSpPr>
              <a:spLocks noChangeArrowheads="1"/>
            </p:cNvSpPr>
            <p:nvPr/>
          </p:nvSpPr>
          <p:spPr bwMode="auto">
            <a:xfrm>
              <a:off x="2493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3" name="Rectangle 313"/>
            <p:cNvSpPr>
              <a:spLocks noChangeArrowheads="1"/>
            </p:cNvSpPr>
            <p:nvPr/>
          </p:nvSpPr>
          <p:spPr bwMode="auto">
            <a:xfrm>
              <a:off x="2725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4" name="Rectangle 314"/>
            <p:cNvSpPr>
              <a:spLocks noChangeArrowheads="1"/>
            </p:cNvSpPr>
            <p:nvPr/>
          </p:nvSpPr>
          <p:spPr bwMode="auto">
            <a:xfrm>
              <a:off x="2957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5" name="Rectangle 315"/>
            <p:cNvSpPr>
              <a:spLocks noChangeArrowheads="1"/>
            </p:cNvSpPr>
            <p:nvPr/>
          </p:nvSpPr>
          <p:spPr bwMode="auto">
            <a:xfrm>
              <a:off x="3189" y="2480"/>
              <a:ext cx="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6" name="Rectangle 316"/>
            <p:cNvSpPr>
              <a:spLocks noChangeArrowheads="1"/>
            </p:cNvSpPr>
            <p:nvPr/>
          </p:nvSpPr>
          <p:spPr bwMode="auto">
            <a:xfrm>
              <a:off x="3422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7" name="Rectangle 317"/>
            <p:cNvSpPr>
              <a:spLocks noChangeArrowheads="1"/>
            </p:cNvSpPr>
            <p:nvPr/>
          </p:nvSpPr>
          <p:spPr bwMode="auto">
            <a:xfrm>
              <a:off x="3654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18" name="Rectangle 318"/>
            <p:cNvSpPr>
              <a:spLocks noChangeArrowheads="1"/>
            </p:cNvSpPr>
            <p:nvPr/>
          </p:nvSpPr>
          <p:spPr bwMode="auto">
            <a:xfrm>
              <a:off x="3886" y="2480"/>
              <a:ext cx="23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19" name="Rectangle 319"/>
            <p:cNvSpPr>
              <a:spLocks noChangeArrowheads="1"/>
            </p:cNvSpPr>
            <p:nvPr/>
          </p:nvSpPr>
          <p:spPr bwMode="auto">
            <a:xfrm>
              <a:off x="4118" y="2480"/>
              <a:ext cx="24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20" name="Rectangle 320"/>
            <p:cNvSpPr>
              <a:spLocks noChangeArrowheads="1"/>
            </p:cNvSpPr>
            <p:nvPr/>
          </p:nvSpPr>
          <p:spPr bwMode="auto">
            <a:xfrm>
              <a:off x="4366" y="2480"/>
              <a:ext cx="23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21" name="Rectangle 321"/>
            <p:cNvSpPr>
              <a:spLocks noChangeArrowheads="1"/>
            </p:cNvSpPr>
            <p:nvPr/>
          </p:nvSpPr>
          <p:spPr bwMode="auto">
            <a:xfrm>
              <a:off x="4597" y="2480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22" name="Rectangle 322"/>
            <p:cNvSpPr>
              <a:spLocks noChangeArrowheads="1"/>
            </p:cNvSpPr>
            <p:nvPr/>
          </p:nvSpPr>
          <p:spPr bwMode="auto">
            <a:xfrm>
              <a:off x="4817" y="2480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23" name="Rectangle 323"/>
            <p:cNvSpPr>
              <a:spLocks noChangeArrowheads="1"/>
            </p:cNvSpPr>
            <p:nvPr/>
          </p:nvSpPr>
          <p:spPr bwMode="auto">
            <a:xfrm>
              <a:off x="5037" y="2480"/>
              <a:ext cx="22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24" name="Rectangle 324"/>
            <p:cNvSpPr>
              <a:spLocks noChangeArrowheads="1"/>
            </p:cNvSpPr>
            <p:nvPr/>
          </p:nvSpPr>
          <p:spPr bwMode="auto">
            <a:xfrm>
              <a:off x="96" y="2796"/>
              <a:ext cx="57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en-US" altLang="zh-CN" sz="12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 NZ7-630</a:t>
              </a:r>
              <a:endParaRPr lang="zh-CN" altLang="zh-CN" sz="12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25" name="Rectangle 325"/>
            <p:cNvSpPr>
              <a:spLocks noChangeArrowheads="1"/>
            </p:cNvSpPr>
            <p:nvPr/>
          </p:nvSpPr>
          <p:spPr bwMode="auto">
            <a:xfrm>
              <a:off x="672" y="2796"/>
              <a:ext cx="167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en-US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26" name="Rectangle 326"/>
            <p:cNvSpPr>
              <a:spLocks noChangeArrowheads="1"/>
            </p:cNvSpPr>
            <p:nvPr/>
          </p:nvSpPr>
          <p:spPr bwMode="auto">
            <a:xfrm>
              <a:off x="839" y="2796"/>
              <a:ext cx="167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27" name="Rectangle 327"/>
            <p:cNvSpPr>
              <a:spLocks noChangeArrowheads="1"/>
            </p:cNvSpPr>
            <p:nvPr/>
          </p:nvSpPr>
          <p:spPr bwMode="auto">
            <a:xfrm>
              <a:off x="1006" y="2796"/>
              <a:ext cx="23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28" name="Rectangle 328"/>
            <p:cNvSpPr>
              <a:spLocks noChangeArrowheads="1"/>
            </p:cNvSpPr>
            <p:nvPr/>
          </p:nvSpPr>
          <p:spPr bwMode="auto">
            <a:xfrm>
              <a:off x="1239" y="2796"/>
              <a:ext cx="1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29" name="Rectangle 329"/>
            <p:cNvSpPr>
              <a:spLocks noChangeArrowheads="1"/>
            </p:cNvSpPr>
            <p:nvPr/>
          </p:nvSpPr>
          <p:spPr bwMode="auto">
            <a:xfrm>
              <a:off x="1424" y="2796"/>
              <a:ext cx="23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0" name="Rectangle 330"/>
            <p:cNvSpPr>
              <a:spLocks noChangeArrowheads="1"/>
            </p:cNvSpPr>
            <p:nvPr/>
          </p:nvSpPr>
          <p:spPr bwMode="auto">
            <a:xfrm>
              <a:off x="1657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1" name="Rectangle 331"/>
            <p:cNvSpPr>
              <a:spLocks noChangeArrowheads="1"/>
            </p:cNvSpPr>
            <p:nvPr/>
          </p:nvSpPr>
          <p:spPr bwMode="auto">
            <a:xfrm>
              <a:off x="1889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2" name="Rectangle 332"/>
            <p:cNvSpPr>
              <a:spLocks noChangeArrowheads="1"/>
            </p:cNvSpPr>
            <p:nvPr/>
          </p:nvSpPr>
          <p:spPr bwMode="auto">
            <a:xfrm>
              <a:off x="2121" y="2796"/>
              <a:ext cx="18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3" name="Rectangle 333"/>
            <p:cNvSpPr>
              <a:spLocks noChangeArrowheads="1"/>
            </p:cNvSpPr>
            <p:nvPr/>
          </p:nvSpPr>
          <p:spPr bwMode="auto">
            <a:xfrm>
              <a:off x="2307" y="2796"/>
              <a:ext cx="18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4" name="Rectangle 334"/>
            <p:cNvSpPr>
              <a:spLocks noChangeArrowheads="1"/>
            </p:cNvSpPr>
            <p:nvPr/>
          </p:nvSpPr>
          <p:spPr bwMode="auto">
            <a:xfrm>
              <a:off x="2493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5" name="Rectangle 335"/>
            <p:cNvSpPr>
              <a:spLocks noChangeArrowheads="1"/>
            </p:cNvSpPr>
            <p:nvPr/>
          </p:nvSpPr>
          <p:spPr bwMode="auto">
            <a:xfrm>
              <a:off x="2725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6" name="Rectangle 336"/>
            <p:cNvSpPr>
              <a:spLocks noChangeArrowheads="1"/>
            </p:cNvSpPr>
            <p:nvPr/>
          </p:nvSpPr>
          <p:spPr bwMode="auto">
            <a:xfrm>
              <a:off x="2957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7" name="Rectangle 337"/>
            <p:cNvSpPr>
              <a:spLocks noChangeArrowheads="1"/>
            </p:cNvSpPr>
            <p:nvPr/>
          </p:nvSpPr>
          <p:spPr bwMode="auto">
            <a:xfrm>
              <a:off x="3189" y="2796"/>
              <a:ext cx="23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8" name="Rectangle 338"/>
            <p:cNvSpPr>
              <a:spLocks noChangeArrowheads="1"/>
            </p:cNvSpPr>
            <p:nvPr/>
          </p:nvSpPr>
          <p:spPr bwMode="auto">
            <a:xfrm>
              <a:off x="3422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39" name="Rectangle 339"/>
            <p:cNvSpPr>
              <a:spLocks noChangeArrowheads="1"/>
            </p:cNvSpPr>
            <p:nvPr/>
          </p:nvSpPr>
          <p:spPr bwMode="auto">
            <a:xfrm>
              <a:off x="3654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40" name="Rectangle 340"/>
            <p:cNvSpPr>
              <a:spLocks noChangeArrowheads="1"/>
            </p:cNvSpPr>
            <p:nvPr/>
          </p:nvSpPr>
          <p:spPr bwMode="auto">
            <a:xfrm>
              <a:off x="3886" y="2796"/>
              <a:ext cx="2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41" name="Rectangle 341"/>
            <p:cNvSpPr>
              <a:spLocks noChangeArrowheads="1"/>
            </p:cNvSpPr>
            <p:nvPr/>
          </p:nvSpPr>
          <p:spPr bwMode="auto">
            <a:xfrm>
              <a:off x="4118" y="2796"/>
              <a:ext cx="24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42" name="Rectangle 342"/>
            <p:cNvSpPr>
              <a:spLocks noChangeArrowheads="1"/>
            </p:cNvSpPr>
            <p:nvPr/>
          </p:nvSpPr>
          <p:spPr bwMode="auto">
            <a:xfrm>
              <a:off x="4366" y="2796"/>
              <a:ext cx="23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r>
                <a:rPr lang="zh-CN" altLang="en-US" sz="900">
                  <a:solidFill>
                    <a:srgbClr val="000000"/>
                  </a:solidFill>
                  <a:latin typeface="黑体" pitchFamily="2" charset="-122"/>
                  <a:ea typeface="微软雅黑" pitchFamily="34" charset="-122"/>
                </a:rPr>
                <a:t>　</a:t>
              </a:r>
            </a:p>
          </p:txBody>
        </p:sp>
        <p:sp>
          <p:nvSpPr>
            <p:cNvPr id="343" name="Rectangle 343"/>
            <p:cNvSpPr>
              <a:spLocks noChangeArrowheads="1"/>
            </p:cNvSpPr>
            <p:nvPr/>
          </p:nvSpPr>
          <p:spPr bwMode="auto">
            <a:xfrm>
              <a:off x="4597" y="2796"/>
              <a:ext cx="2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44" name="Rectangle 344"/>
            <p:cNvSpPr>
              <a:spLocks noChangeArrowheads="1"/>
            </p:cNvSpPr>
            <p:nvPr/>
          </p:nvSpPr>
          <p:spPr bwMode="auto">
            <a:xfrm>
              <a:off x="4817" y="2796"/>
              <a:ext cx="2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45" name="Rectangle 345"/>
            <p:cNvSpPr>
              <a:spLocks noChangeArrowheads="1"/>
            </p:cNvSpPr>
            <p:nvPr/>
          </p:nvSpPr>
          <p:spPr bwMode="auto">
            <a:xfrm>
              <a:off x="5037" y="2796"/>
              <a:ext cx="22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81" tIns="5181" rIns="5181" bIns="0" anchor="ctr"/>
            <a:lstStyle/>
            <a:p>
              <a:pPr>
                <a:buClr>
                  <a:srgbClr val="FF0000"/>
                </a:buClr>
              </a:pPr>
              <a:endParaRPr lang="zh-CN" altLang="zh-CN" sz="900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endParaRPr>
            </a:p>
          </p:txBody>
        </p:sp>
        <p:sp>
          <p:nvSpPr>
            <p:cNvPr id="346" name="Line 346"/>
            <p:cNvSpPr>
              <a:spLocks noChangeShapeType="1"/>
            </p:cNvSpPr>
            <p:nvPr/>
          </p:nvSpPr>
          <p:spPr bwMode="auto">
            <a:xfrm>
              <a:off x="672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" name="Line 347"/>
            <p:cNvSpPr>
              <a:spLocks noChangeShapeType="1"/>
            </p:cNvSpPr>
            <p:nvPr/>
          </p:nvSpPr>
          <p:spPr bwMode="auto">
            <a:xfrm>
              <a:off x="839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" name="Line 348"/>
            <p:cNvSpPr>
              <a:spLocks noChangeShapeType="1"/>
            </p:cNvSpPr>
            <p:nvPr/>
          </p:nvSpPr>
          <p:spPr bwMode="auto">
            <a:xfrm>
              <a:off x="1006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Line 349"/>
            <p:cNvSpPr>
              <a:spLocks noChangeShapeType="1"/>
            </p:cNvSpPr>
            <p:nvPr/>
          </p:nvSpPr>
          <p:spPr bwMode="auto">
            <a:xfrm>
              <a:off x="1239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" name="Line 350"/>
            <p:cNvSpPr>
              <a:spLocks noChangeShapeType="1"/>
            </p:cNvSpPr>
            <p:nvPr/>
          </p:nvSpPr>
          <p:spPr bwMode="auto">
            <a:xfrm>
              <a:off x="1424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" name="Line 351"/>
            <p:cNvSpPr>
              <a:spLocks noChangeShapeType="1"/>
            </p:cNvSpPr>
            <p:nvPr/>
          </p:nvSpPr>
          <p:spPr bwMode="auto">
            <a:xfrm>
              <a:off x="165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" name="Line 352"/>
            <p:cNvSpPr>
              <a:spLocks noChangeShapeType="1"/>
            </p:cNvSpPr>
            <p:nvPr/>
          </p:nvSpPr>
          <p:spPr bwMode="auto">
            <a:xfrm>
              <a:off x="1889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" name="Line 353"/>
            <p:cNvSpPr>
              <a:spLocks noChangeShapeType="1"/>
            </p:cNvSpPr>
            <p:nvPr/>
          </p:nvSpPr>
          <p:spPr bwMode="auto">
            <a:xfrm>
              <a:off x="2121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" name="Line 354"/>
            <p:cNvSpPr>
              <a:spLocks noChangeShapeType="1"/>
            </p:cNvSpPr>
            <p:nvPr/>
          </p:nvSpPr>
          <p:spPr bwMode="auto">
            <a:xfrm>
              <a:off x="230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" name="Line 355"/>
            <p:cNvSpPr>
              <a:spLocks noChangeShapeType="1"/>
            </p:cNvSpPr>
            <p:nvPr/>
          </p:nvSpPr>
          <p:spPr bwMode="auto">
            <a:xfrm>
              <a:off x="2493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" name="Line 356"/>
            <p:cNvSpPr>
              <a:spLocks noChangeShapeType="1"/>
            </p:cNvSpPr>
            <p:nvPr/>
          </p:nvSpPr>
          <p:spPr bwMode="auto">
            <a:xfrm>
              <a:off x="2725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" name="Line 357"/>
            <p:cNvSpPr>
              <a:spLocks noChangeShapeType="1"/>
            </p:cNvSpPr>
            <p:nvPr/>
          </p:nvSpPr>
          <p:spPr bwMode="auto">
            <a:xfrm>
              <a:off x="295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" name="Line 358"/>
            <p:cNvSpPr>
              <a:spLocks noChangeShapeType="1"/>
            </p:cNvSpPr>
            <p:nvPr/>
          </p:nvSpPr>
          <p:spPr bwMode="auto">
            <a:xfrm>
              <a:off x="3189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" name="Line 359"/>
            <p:cNvSpPr>
              <a:spLocks noChangeShapeType="1"/>
            </p:cNvSpPr>
            <p:nvPr/>
          </p:nvSpPr>
          <p:spPr bwMode="auto">
            <a:xfrm>
              <a:off x="3422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" name="Line 360"/>
            <p:cNvSpPr>
              <a:spLocks noChangeShapeType="1"/>
            </p:cNvSpPr>
            <p:nvPr/>
          </p:nvSpPr>
          <p:spPr bwMode="auto">
            <a:xfrm>
              <a:off x="3654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" name="Line 361"/>
            <p:cNvSpPr>
              <a:spLocks noChangeShapeType="1"/>
            </p:cNvSpPr>
            <p:nvPr/>
          </p:nvSpPr>
          <p:spPr bwMode="auto">
            <a:xfrm>
              <a:off x="3886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" name="Line 362"/>
            <p:cNvSpPr>
              <a:spLocks noChangeShapeType="1"/>
            </p:cNvSpPr>
            <p:nvPr/>
          </p:nvSpPr>
          <p:spPr bwMode="auto">
            <a:xfrm>
              <a:off x="4118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" name="Line 363"/>
            <p:cNvSpPr>
              <a:spLocks noChangeShapeType="1"/>
            </p:cNvSpPr>
            <p:nvPr/>
          </p:nvSpPr>
          <p:spPr bwMode="auto">
            <a:xfrm>
              <a:off x="4366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" name="Line 364"/>
            <p:cNvSpPr>
              <a:spLocks noChangeShapeType="1"/>
            </p:cNvSpPr>
            <p:nvPr/>
          </p:nvSpPr>
          <p:spPr bwMode="auto">
            <a:xfrm>
              <a:off x="459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" name="Line 365"/>
            <p:cNvSpPr>
              <a:spLocks noChangeShapeType="1"/>
            </p:cNvSpPr>
            <p:nvPr/>
          </p:nvSpPr>
          <p:spPr bwMode="auto">
            <a:xfrm>
              <a:off x="481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" name="Line 366"/>
            <p:cNvSpPr>
              <a:spLocks noChangeShapeType="1"/>
            </p:cNvSpPr>
            <p:nvPr/>
          </p:nvSpPr>
          <p:spPr bwMode="auto">
            <a:xfrm>
              <a:off x="503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367"/>
            <p:cNvSpPr>
              <a:spLocks noChangeShapeType="1"/>
            </p:cNvSpPr>
            <p:nvPr/>
          </p:nvSpPr>
          <p:spPr bwMode="auto">
            <a:xfrm>
              <a:off x="96" y="1533"/>
              <a:ext cx="5161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Line 368"/>
            <p:cNvSpPr>
              <a:spLocks noChangeShapeType="1"/>
            </p:cNvSpPr>
            <p:nvPr/>
          </p:nvSpPr>
          <p:spPr bwMode="auto">
            <a:xfrm>
              <a:off x="96" y="1849"/>
              <a:ext cx="5161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369"/>
            <p:cNvSpPr>
              <a:spLocks noChangeShapeType="1"/>
            </p:cNvSpPr>
            <p:nvPr/>
          </p:nvSpPr>
          <p:spPr bwMode="auto">
            <a:xfrm>
              <a:off x="96" y="2165"/>
              <a:ext cx="5161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Line 370"/>
            <p:cNvSpPr>
              <a:spLocks noChangeShapeType="1"/>
            </p:cNvSpPr>
            <p:nvPr/>
          </p:nvSpPr>
          <p:spPr bwMode="auto">
            <a:xfrm>
              <a:off x="96" y="2480"/>
              <a:ext cx="5161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Line 371"/>
            <p:cNvSpPr>
              <a:spLocks noChangeShapeType="1"/>
            </p:cNvSpPr>
            <p:nvPr/>
          </p:nvSpPr>
          <p:spPr bwMode="auto">
            <a:xfrm>
              <a:off x="96" y="2796"/>
              <a:ext cx="5161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Line 372"/>
            <p:cNvSpPr>
              <a:spLocks noChangeShapeType="1"/>
            </p:cNvSpPr>
            <p:nvPr/>
          </p:nvSpPr>
          <p:spPr bwMode="auto">
            <a:xfrm>
              <a:off x="96" y="1200"/>
              <a:ext cx="0" cy="191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Line 373"/>
            <p:cNvSpPr>
              <a:spLocks noChangeShapeType="1"/>
            </p:cNvSpPr>
            <p:nvPr/>
          </p:nvSpPr>
          <p:spPr bwMode="auto">
            <a:xfrm>
              <a:off x="5257" y="1200"/>
              <a:ext cx="0" cy="1911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Line 374"/>
            <p:cNvSpPr>
              <a:spLocks noChangeShapeType="1"/>
            </p:cNvSpPr>
            <p:nvPr/>
          </p:nvSpPr>
          <p:spPr bwMode="auto">
            <a:xfrm>
              <a:off x="96" y="1200"/>
              <a:ext cx="5161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Line 375"/>
            <p:cNvSpPr>
              <a:spLocks noChangeShapeType="1"/>
            </p:cNvSpPr>
            <p:nvPr/>
          </p:nvSpPr>
          <p:spPr bwMode="auto">
            <a:xfrm>
              <a:off x="96" y="3111"/>
              <a:ext cx="5161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6" name="Group 408"/>
          <p:cNvGrpSpPr>
            <a:grpSpLocks/>
          </p:cNvGrpSpPr>
          <p:nvPr/>
        </p:nvGrpSpPr>
        <p:grpSpPr bwMode="auto">
          <a:xfrm>
            <a:off x="1915959" y="2875148"/>
            <a:ext cx="5921619" cy="2053531"/>
            <a:chOff x="1996" y="2824"/>
            <a:chExt cx="6169" cy="2017"/>
          </a:xfrm>
        </p:grpSpPr>
        <p:pic>
          <p:nvPicPr>
            <p:cNvPr id="377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" y="2824"/>
              <a:ext cx="1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1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2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3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4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" y="28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5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3329"/>
              <a:ext cx="1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6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7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3763"/>
              <a:ext cx="1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8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3763"/>
              <a:ext cx="1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" y="3763"/>
              <a:ext cx="1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" y="3763"/>
              <a:ext cx="1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" y="4224"/>
              <a:ext cx="1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" y="4224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" y="4236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" y="4232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" y="4677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" y="4677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7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" y="4677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8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" y="3763"/>
              <a:ext cx="1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" y="3763"/>
              <a:ext cx="1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" y="3329"/>
              <a:ext cx="1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" y="3329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8" descr="C:\Documents and Settings\Administrator\桌面\图片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" y="4232"/>
              <a:ext cx="15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8" y="1055897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29617" y="1059055"/>
            <a:ext cx="249459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i="1" kern="0" dirty="0" smtClean="0"/>
              <a:t>Основные </a:t>
            </a:r>
            <a:r>
              <a:rPr lang="ru-RU" altLang="zh-CN" b="1" i="1" kern="0" dirty="0"/>
              <a:t>показатели</a:t>
            </a:r>
            <a:endParaRPr lang="en-US" altLang="zh-CN" b="1" i="1" kern="0" dirty="0"/>
          </a:p>
        </p:txBody>
      </p:sp>
      <p:graphicFrame>
        <p:nvGraphicFramePr>
          <p:cNvPr id="206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57982"/>
              </p:ext>
            </p:extLst>
          </p:nvPr>
        </p:nvGraphicFramePr>
        <p:xfrm>
          <a:off x="202052" y="1454202"/>
          <a:ext cx="8834436" cy="4619779"/>
        </p:xfrm>
        <a:graphic>
          <a:graphicData uri="http://schemas.openxmlformats.org/drawingml/2006/table">
            <a:tbl>
              <a:tblPr/>
              <a:tblGrid>
                <a:gridCol w="1192422"/>
                <a:gridCol w="487483"/>
                <a:gridCol w="487483"/>
                <a:gridCol w="542444"/>
                <a:gridCol w="408626"/>
                <a:gridCol w="137403"/>
                <a:gridCol w="483899"/>
                <a:gridCol w="541250"/>
                <a:gridCol w="246130"/>
                <a:gridCol w="296314"/>
                <a:gridCol w="487483"/>
                <a:gridCol w="531691"/>
                <a:gridCol w="519743"/>
                <a:gridCol w="473145"/>
                <a:gridCol w="473145"/>
                <a:gridCol w="528107"/>
                <a:gridCol w="455224"/>
                <a:gridCol w="542444"/>
              </a:tblGrid>
              <a:tr h="3086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Модель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NZ7-63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NZ7-125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NZ7-250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NZ7-400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NZ7-630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97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Стандарт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IEC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60947-6-1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Типоразмеры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NM1-63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NM1-125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NM1-250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NM1-400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NM1-630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97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Ue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400V 50Hz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Количество полюсов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3P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4P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3P/4P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3P/4P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3P/4P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3P/4P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095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Класификация</a:t>
                      </a:r>
                      <a:endParaRPr kumimoji="0" lang="en-US" altLang="zh-CN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110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Icm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kA)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31.5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73.5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73.5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52.5 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143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52.5 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143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73.5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154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73.5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154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Icn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kA)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70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230V 50Hz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97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Недостаточное напряжение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По молчанию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187V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160V~200V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можно настройть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095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altLang="zh-CN" sz="1100" b="1" dirty="0" smtClean="0">
                          <a:effectLst/>
                        </a:rPr>
                        <a:t>Время преобразования действия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3.2s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3.5s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3.6s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4s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5s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Энергопотребление контроллера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10W</a:t>
                      </a:r>
                    </a:p>
                  </a:txBody>
                  <a:tcPr marL="55290" marR="55290" marT="29322" marB="293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7" name="Picture 15" descr="图片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2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14313" y="898525"/>
            <a:ext cx="7072312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5" descr="chin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82575"/>
            <a:ext cx="1352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c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410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а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884238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:\素材\PNG\twitter-b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57" y="1072787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6016" y="1075945"/>
            <a:ext cx="342177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altLang="zh-CN" b="1" dirty="0" smtClean="0"/>
              <a:t>Электромеханические</a:t>
            </a:r>
            <a:r>
              <a:rPr lang="ru-RU" altLang="zh-CN" b="1" i="1" kern="0" dirty="0" smtClean="0"/>
              <a:t> </a:t>
            </a:r>
            <a:r>
              <a:rPr lang="ru-RU" altLang="zh-CN" b="1" i="1" kern="0" dirty="0"/>
              <a:t>передачи</a:t>
            </a:r>
            <a:endParaRPr lang="en-US" altLang="zh-CN" b="1" i="1" kern="0" dirty="0"/>
          </a:p>
        </p:txBody>
      </p:sp>
      <p:grpSp>
        <p:nvGrpSpPr>
          <p:cNvPr id="409" name="Group 10"/>
          <p:cNvGrpSpPr>
            <a:grpSpLocks/>
          </p:cNvGrpSpPr>
          <p:nvPr/>
        </p:nvGrpSpPr>
        <p:grpSpPr bwMode="auto">
          <a:xfrm>
            <a:off x="7415213" y="138906"/>
            <a:ext cx="1028700" cy="706437"/>
            <a:chOff x="2562" y="618"/>
            <a:chExt cx="2949" cy="1452"/>
          </a:xfrm>
        </p:grpSpPr>
        <p:pic>
          <p:nvPicPr>
            <p:cNvPr id="4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618"/>
              <a:ext cx="2949" cy="1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Rectangle 8"/>
            <p:cNvSpPr>
              <a:spLocks noChangeArrowheads="1"/>
            </p:cNvSpPr>
            <p:nvPr/>
          </p:nvSpPr>
          <p:spPr bwMode="auto">
            <a:xfrm>
              <a:off x="3037" y="1207"/>
              <a:ext cx="44" cy="4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0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" y="2013853"/>
            <a:ext cx="4693544" cy="29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17" name="Picture 15" descr="图片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181600"/>
            <a:ext cx="1290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Line 14"/>
          <p:cNvSpPr>
            <a:spLocks noChangeShapeType="1"/>
          </p:cNvSpPr>
          <p:nvPr/>
        </p:nvSpPr>
        <p:spPr bwMode="auto">
          <a:xfrm flipV="1">
            <a:off x="2297138" y="4035029"/>
            <a:ext cx="84785" cy="823267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10800000" flipH="1" flipV="1">
            <a:off x="301284" y="5612368"/>
            <a:ext cx="3803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1.Надежные электромеханические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40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передачи.</a:t>
            </a:r>
          </a:p>
          <a:p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2.Меньше </a:t>
            </a:r>
            <a:r>
              <a:rPr lang="ru-RU" altLang="zh-CN" sz="140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габариты обрудования</a:t>
            </a:r>
          </a:p>
          <a:p>
            <a:r>
              <a:rPr lang="ru-RU" altLang="zh-CN" sz="140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</a:t>
            </a: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sz="140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Меньше </a:t>
            </a: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габариты </a:t>
            </a:r>
            <a:r>
              <a:rPr lang="ru-RU" altLang="zh-CN" sz="1400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шкафа</a:t>
            </a:r>
            <a:endParaRPr lang="ru-RU" altLang="zh-CN" sz="1400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1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01" y="1449910"/>
            <a:ext cx="1918106" cy="13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36" y="1814553"/>
            <a:ext cx="1883177" cy="139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" name="Line 15"/>
          <p:cNvSpPr>
            <a:spLocks noChangeShapeType="1"/>
          </p:cNvSpPr>
          <p:nvPr/>
        </p:nvSpPr>
        <p:spPr bwMode="auto">
          <a:xfrm flipH="1" flipV="1">
            <a:off x="6850756" y="2843180"/>
            <a:ext cx="262053" cy="715732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414" name="Line 20"/>
          <p:cNvSpPr>
            <a:spLocks noChangeShapeType="1"/>
          </p:cNvSpPr>
          <p:nvPr/>
        </p:nvSpPr>
        <p:spPr bwMode="auto">
          <a:xfrm flipH="1" flipV="1">
            <a:off x="7899927" y="2469532"/>
            <a:ext cx="280591" cy="73151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415" name="Text Box 16"/>
          <p:cNvSpPr txBox="1">
            <a:spLocks noChangeArrowheads="1"/>
          </p:cNvSpPr>
          <p:nvPr/>
        </p:nvSpPr>
        <p:spPr bwMode="auto">
          <a:xfrm>
            <a:off x="6949350" y="3558912"/>
            <a:ext cx="337274" cy="2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675" tIns="28337" rIns="56675" bIns="28337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zh-CN" sz="1000" dirty="0" smtClean="0">
                <a:solidFill>
                  <a:srgbClr val="333333"/>
                </a:solidFill>
                <a:latin typeface="黑体" pitchFamily="2" charset="-122"/>
              </a:rPr>
              <a:t>OFF</a:t>
            </a:r>
            <a:endParaRPr lang="zh-CN" altLang="en-US" sz="1000" dirty="0">
              <a:solidFill>
                <a:srgbClr val="333333"/>
              </a:solidFill>
              <a:latin typeface="黑体" pitchFamily="2" charset="-122"/>
            </a:endParaRPr>
          </a:p>
        </p:txBody>
      </p:sp>
      <p:sp>
        <p:nvSpPr>
          <p:cNvPr id="416" name="Text Box 16"/>
          <p:cNvSpPr txBox="1">
            <a:spLocks noChangeArrowheads="1"/>
          </p:cNvSpPr>
          <p:nvPr/>
        </p:nvSpPr>
        <p:spPr bwMode="auto">
          <a:xfrm>
            <a:off x="8101022" y="3215688"/>
            <a:ext cx="435868" cy="2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675" tIns="28337" rIns="56675" bIns="28337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ru-RU" altLang="zh-CN" sz="1000" dirty="0">
                <a:solidFill>
                  <a:srgbClr val="333333"/>
                </a:solidFill>
                <a:latin typeface="黑体" pitchFamily="2" charset="-122"/>
              </a:rPr>
              <a:t> </a:t>
            </a:r>
            <a:r>
              <a:rPr lang="en-US" altLang="zh-CN" sz="1000" dirty="0" smtClean="0">
                <a:solidFill>
                  <a:srgbClr val="333333"/>
                </a:solidFill>
                <a:latin typeface="黑体" pitchFamily="2" charset="-122"/>
              </a:rPr>
              <a:t>ON</a:t>
            </a:r>
            <a:endParaRPr lang="zh-CN" altLang="en-US" sz="1000" dirty="0">
              <a:solidFill>
                <a:srgbClr val="333333"/>
              </a:solidFill>
              <a:latin typeface="黑体" pitchFamily="2" charset="-122"/>
            </a:endParaRPr>
          </a:p>
        </p:txBody>
      </p:sp>
      <p:sp>
        <p:nvSpPr>
          <p:cNvPr id="417" name="Line 17"/>
          <p:cNvSpPr>
            <a:spLocks noChangeShapeType="1"/>
          </p:cNvSpPr>
          <p:nvPr/>
        </p:nvSpPr>
        <p:spPr bwMode="auto">
          <a:xfrm flipV="1">
            <a:off x="5688675" y="2254946"/>
            <a:ext cx="111167" cy="958792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418" name="Line 18"/>
          <p:cNvSpPr>
            <a:spLocks noChangeShapeType="1"/>
          </p:cNvSpPr>
          <p:nvPr/>
        </p:nvSpPr>
        <p:spPr bwMode="auto">
          <a:xfrm flipH="1" flipV="1">
            <a:off x="5101094" y="2353720"/>
            <a:ext cx="250307" cy="943716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419" name="Text Box 16"/>
          <p:cNvSpPr txBox="1">
            <a:spLocks noChangeArrowheads="1"/>
          </p:cNvSpPr>
          <p:nvPr/>
        </p:nvSpPr>
        <p:spPr bwMode="auto">
          <a:xfrm>
            <a:off x="5351401" y="3480689"/>
            <a:ext cx="337274" cy="2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675" tIns="28337" rIns="56675" bIns="28337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zh-CN" sz="1000" dirty="0" smtClean="0">
                <a:solidFill>
                  <a:srgbClr val="333333"/>
                </a:solidFill>
                <a:latin typeface="黑体" pitchFamily="2" charset="-122"/>
              </a:rPr>
              <a:t>OFF</a:t>
            </a:r>
            <a:endParaRPr lang="zh-CN" altLang="en-US" sz="1000" dirty="0">
              <a:solidFill>
                <a:srgbClr val="333333"/>
              </a:solidFill>
              <a:latin typeface="黑体" pitchFamily="2" charset="-122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75" y="4154386"/>
            <a:ext cx="2596638" cy="2054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67205" y="321432"/>
            <a:ext cx="561941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zh-CN" sz="2000" b="1" dirty="0">
                <a:cs typeface="Arial" pitchFamily="34" charset="0"/>
              </a:rPr>
              <a:t>Устройство автоматического ввода </a:t>
            </a:r>
            <a:r>
              <a:rPr lang="ru-RU" altLang="zh-CN" sz="2000" b="1" dirty="0" smtClean="0">
                <a:cs typeface="Arial" pitchFamily="34" charset="0"/>
              </a:rPr>
              <a:t>резерва </a:t>
            </a:r>
            <a:r>
              <a:rPr lang="en-US" altLang="zh-CN" sz="2000" b="1" dirty="0">
                <a:cs typeface="Arial" pitchFamily="34" charset="0"/>
              </a:rPr>
              <a:t>NZ7</a:t>
            </a:r>
            <a:endParaRPr lang="ru-RU" altLang="zh-CN" sz="2000" b="1" i="1" dirty="0">
              <a:cs typeface="Arial" pitchFamily="34" charset="0"/>
            </a:endParaRP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1145254" y="2142506"/>
            <a:ext cx="530523" cy="738253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262375" y="2142506"/>
            <a:ext cx="695336" cy="482186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675" tIns="28337" rIns="56675" bIns="28337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558" y="1546023"/>
            <a:ext cx="3422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Автоматические выключатели</a:t>
            </a:r>
          </a:p>
          <a:p>
            <a:pPr algn="ctr"/>
            <a:r>
              <a:rPr lang="ru-RU" altLang="zh-CN" b="1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Серия </a:t>
            </a:r>
            <a:r>
              <a:rPr lang="en-US" altLang="zh-CN" b="1" dirty="0" smtClean="0">
                <a:solidFill>
                  <a:srgbClr val="333333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NM1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1181717" y="4929047"/>
            <a:ext cx="26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Один моторный привод</a:t>
            </a:r>
          </a:p>
        </p:txBody>
      </p:sp>
    </p:spTree>
    <p:extLst>
      <p:ext uri="{BB962C8B-B14F-4D97-AF65-F5344CB8AC3E}">
        <p14:creationId xmlns:p14="http://schemas.microsoft.com/office/powerpoint/2010/main" val="17516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409</Words>
  <Application>Microsoft Office PowerPoint</Application>
  <PresentationFormat>全屏显示(4:3)</PresentationFormat>
  <Paragraphs>247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MAX</dc:creator>
  <cp:lastModifiedBy>MAX</cp:lastModifiedBy>
  <cp:revision>74</cp:revision>
  <dcterms:created xsi:type="dcterms:W3CDTF">2012-05-06T14:21:51Z</dcterms:created>
  <dcterms:modified xsi:type="dcterms:W3CDTF">2013-01-01T10:10:03Z</dcterms:modified>
</cp:coreProperties>
</file>